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757" r:id="rId5"/>
    <p:sldId id="760" r:id="rId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ヒラギノ角ゴ Pro W3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ヒラギノ角ゴ Pro W3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ヒラギノ角ゴ Pro W3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ヒラギノ角ゴ Pro W3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ヒラギノ角ゴ Pro W3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006A"/>
    <a:srgbClr val="009FDA"/>
    <a:srgbClr val="92D400"/>
    <a:srgbClr val="002776"/>
    <a:srgbClr val="FF7900"/>
    <a:srgbClr val="FECB00"/>
    <a:srgbClr val="818A8F"/>
    <a:srgbClr val="E00034"/>
    <a:srgbClr val="FD7016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96" autoAdjust="0"/>
    <p:restoredTop sz="97011" autoAdjust="0"/>
  </p:normalViewPr>
  <p:slideViewPr>
    <p:cSldViewPr>
      <p:cViewPr>
        <p:scale>
          <a:sx n="187" d="100"/>
          <a:sy n="187" d="100"/>
        </p:scale>
        <p:origin x="-1688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4" d="100"/>
          <a:sy n="44" d="100"/>
        </p:scale>
        <p:origin x="-2746" y="-91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/>
              <a:t>Inpatient Falls with Harm</a:t>
            </a:r>
          </a:p>
          <a:p>
            <a:pPr>
              <a:defRPr/>
            </a:pPr>
            <a:r>
              <a:rPr lang="en-US" sz="1400"/>
              <a:t>CY 1Q15 to CY 2Q17</a:t>
            </a:r>
          </a:p>
          <a:p>
            <a:pPr>
              <a:defRPr/>
            </a:pPr>
            <a:endParaRPr lang="en-US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59752379437419"/>
          <c:y val="0.337822229292046"/>
          <c:w val="0.696476576791537"/>
          <c:h val="0.297326723048508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MLHS</c:v>
                </c:pt>
              </c:strCache>
            </c:strRef>
          </c:tx>
          <c:cat>
            <c:strRef>
              <c:f>Sheet1!$D$1:$K$1</c:f>
              <c:strCache>
                <c:ptCount val="8"/>
                <c:pt idx="0">
                  <c:v>3Q15</c:v>
                </c:pt>
                <c:pt idx="1">
                  <c:v>4Q15</c:v>
                </c:pt>
                <c:pt idx="2">
                  <c:v>1Q16</c:v>
                </c:pt>
                <c:pt idx="3">
                  <c:v>2Q16</c:v>
                </c:pt>
                <c:pt idx="4">
                  <c:v>3Q16</c:v>
                </c:pt>
                <c:pt idx="5">
                  <c:v>4Q16</c:v>
                </c:pt>
                <c:pt idx="6">
                  <c:v>1Q17</c:v>
                </c:pt>
                <c:pt idx="7">
                  <c:v>2Q17</c:v>
                </c:pt>
              </c:strCache>
            </c:strRef>
          </c:cat>
          <c:val>
            <c:numRef>
              <c:f>Sheet1!$D$2:$K$2</c:f>
              <c:numCache>
                <c:formatCode>General</c:formatCode>
                <c:ptCount val="8"/>
                <c:pt idx="0">
                  <c:v>1.0</c:v>
                </c:pt>
                <c:pt idx="1">
                  <c:v>1.0</c:v>
                </c:pt>
                <c:pt idx="2">
                  <c:v>7.0</c:v>
                </c:pt>
                <c:pt idx="3">
                  <c:v>1.0</c:v>
                </c:pt>
                <c:pt idx="4">
                  <c:v>4.0</c:v>
                </c:pt>
                <c:pt idx="5">
                  <c:v>3.0</c:v>
                </c:pt>
                <c:pt idx="6">
                  <c:v>1.0</c:v>
                </c:pt>
                <c:pt idx="7">
                  <c:v>4.0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Target</c:v>
                </c:pt>
              </c:strCache>
            </c:strRef>
          </c:tx>
          <c:marker>
            <c:symbol val="none"/>
          </c:marker>
          <c:cat>
            <c:strRef>
              <c:f>Sheet1!$D$1:$K$1</c:f>
              <c:strCache>
                <c:ptCount val="8"/>
                <c:pt idx="0">
                  <c:v>3Q15</c:v>
                </c:pt>
                <c:pt idx="1">
                  <c:v>4Q15</c:v>
                </c:pt>
                <c:pt idx="2">
                  <c:v>1Q16</c:v>
                </c:pt>
                <c:pt idx="3">
                  <c:v>2Q16</c:v>
                </c:pt>
                <c:pt idx="4">
                  <c:v>3Q16</c:v>
                </c:pt>
                <c:pt idx="5">
                  <c:v>4Q16</c:v>
                </c:pt>
                <c:pt idx="6">
                  <c:v>1Q17</c:v>
                </c:pt>
                <c:pt idx="7">
                  <c:v>2Q17</c:v>
                </c:pt>
              </c:strCache>
            </c:strRef>
          </c:cat>
          <c:val>
            <c:numRef>
              <c:f>Sheet1!$D$3:$K$3</c:f>
              <c:numCache>
                <c:formatCode>General</c:formatCode>
                <c:ptCount val="8"/>
                <c:pt idx="0">
                  <c:v>3.0</c:v>
                </c:pt>
                <c:pt idx="1">
                  <c:v>3.0</c:v>
                </c:pt>
                <c:pt idx="2">
                  <c:v>3.0</c:v>
                </c:pt>
                <c:pt idx="3">
                  <c:v>3.0</c:v>
                </c:pt>
                <c:pt idx="4">
                  <c:v>3.0</c:v>
                </c:pt>
                <c:pt idx="5">
                  <c:v>3.0</c:v>
                </c:pt>
                <c:pt idx="6">
                  <c:v>3.0</c:v>
                </c:pt>
                <c:pt idx="7">
                  <c:v>3.0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7969304"/>
        <c:axId val="2136266648"/>
      </c:lineChart>
      <c:catAx>
        <c:axId val="2117969304"/>
        <c:scaling>
          <c:orientation val="minMax"/>
        </c:scaling>
        <c:delete val="0"/>
        <c:axPos val="b"/>
        <c:majorTickMark val="out"/>
        <c:minorTickMark val="none"/>
        <c:tickLblPos val="nextTo"/>
        <c:crossAx val="2136266648"/>
        <c:crosses val="autoZero"/>
        <c:auto val="1"/>
        <c:lblAlgn val="ctr"/>
        <c:lblOffset val="100"/>
        <c:noMultiLvlLbl val="0"/>
      </c:catAx>
      <c:valAx>
        <c:axId val="213626664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Number of Falls with Harm</a:t>
                </a:r>
              </a:p>
            </c:rich>
          </c:tx>
          <c:layout>
            <c:manualLayout>
              <c:xMode val="edge"/>
              <c:yMode val="edge"/>
              <c:x val="0.123737373737374"/>
              <c:y val="0.064816582270650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1796930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>
          <a:latin typeface="Arial Narrow" pitchFamily="34" charset="0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19175"/>
            <a:ext cx="3170582" cy="480388"/>
          </a:xfrm>
          <a:prstGeom prst="rect">
            <a:avLst/>
          </a:prstGeom>
        </p:spPr>
        <p:txBody>
          <a:bodyPr vert="horz" lIns="94843" tIns="47422" rIns="94843" bIns="4742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4" y="9119175"/>
            <a:ext cx="3170582" cy="480388"/>
          </a:xfrm>
          <a:prstGeom prst="rect">
            <a:avLst/>
          </a:prstGeom>
        </p:spPr>
        <p:txBody>
          <a:bodyPr vert="horz" lIns="94843" tIns="47422" rIns="94843" bIns="47422" rtlCol="0" anchor="b"/>
          <a:lstStyle>
            <a:lvl1pPr algn="r">
              <a:defRPr sz="1200"/>
            </a:lvl1pPr>
          </a:lstStyle>
          <a:p>
            <a:fld id="{2CCD1447-5D8E-4450-8D05-556D756EC4F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769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4" rIns="96645" bIns="4832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-110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2" y="1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4" rIns="96645" bIns="4832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-110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2" y="4560572"/>
            <a:ext cx="536448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4" rIns="96645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1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4" rIns="96645" bIns="4832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-110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2" y="9121141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4" rIns="96645" bIns="4832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2933BA0-EF39-4BD1-8FE2-D4A9618CA1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6491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50" kern="1200">
        <a:solidFill>
          <a:schemeClr val="tx1"/>
        </a:solidFill>
        <a:latin typeface="+mn-lt"/>
        <a:ea typeface="ヒラギノ角ゴ Pro W3" charset="0"/>
        <a:cs typeface="Geneva" pitchFamily="-110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50" kern="1200">
        <a:solidFill>
          <a:schemeClr val="tx1"/>
        </a:solidFill>
        <a:latin typeface="+mn-lt"/>
        <a:ea typeface="Geneva" pitchFamily="-110" charset="-128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50" kern="1200">
        <a:solidFill>
          <a:schemeClr val="tx1"/>
        </a:solidFill>
        <a:latin typeface="+mn-lt"/>
        <a:ea typeface="Geneva" pitchFamily="-110" charset="-128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50" kern="1200">
        <a:solidFill>
          <a:schemeClr val="tx1"/>
        </a:solidFill>
        <a:latin typeface="+mn-lt"/>
        <a:ea typeface="Geneva" pitchFamily="-110" charset="-128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50" kern="1200">
        <a:solidFill>
          <a:schemeClr val="tx1"/>
        </a:solidFill>
        <a:latin typeface="+mn-lt"/>
        <a:ea typeface="Geneva" pitchFamily="-110" charset="-128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3048000" y="0"/>
            <a:ext cx="6096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2819400" y="0"/>
            <a:ext cx="609600" cy="6858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6" name="Picture 9" descr="MLH_4C_Tag_STANDARD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2459038"/>
            <a:ext cx="2816225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33800" y="2819400"/>
            <a:ext cx="5105400" cy="990600"/>
          </a:xfrm>
          <a:prstGeom prst="rect">
            <a:avLst/>
          </a:prstGeom>
        </p:spPr>
        <p:txBody>
          <a:bodyPr anchor="t"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33800" y="3886200"/>
            <a:ext cx="4495800" cy="17526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981200"/>
            <a:ext cx="7772400" cy="3733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85800" y="6248400"/>
            <a:ext cx="4267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686800" y="115888"/>
            <a:ext cx="457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F4F50-873E-455A-A212-44BD2AF4B2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10540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105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85800" y="6248400"/>
            <a:ext cx="4267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686800" y="115888"/>
            <a:ext cx="457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3E85D-05B5-4E7D-875B-35755441A4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609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191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85800" y="6248400"/>
            <a:ext cx="4267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LH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pitchFamily="-110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069848"/>
            <a:ext cx="7772400" cy="1005840"/>
          </a:xfrm>
          <a:prstGeom prst="rect">
            <a:avLst/>
          </a:prstGeom>
        </p:spPr>
        <p:txBody>
          <a:bodyPr anchor="t"/>
          <a:lstStyle>
            <a:lvl1pPr algn="l">
              <a:defRPr sz="6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514600"/>
            <a:ext cx="2212848" cy="32735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85800" y="6248400"/>
            <a:ext cx="4267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686800" y="115888"/>
            <a:ext cx="457200" cy="457200"/>
          </a:xfrm>
          <a:prstGeom prst="rect">
            <a:avLst/>
          </a:prstGeom>
          <a:ln/>
        </p:spPr>
        <p:txBody>
          <a:bodyPr/>
          <a:lstStyle>
            <a:lvl1pPr>
              <a:defRPr>
                <a:solidFill>
                  <a:srgbClr val="009FDA"/>
                </a:solidFill>
              </a:defRPr>
            </a:lvl1pPr>
          </a:lstStyle>
          <a:p>
            <a:pPr>
              <a:defRPr/>
            </a:pPr>
            <a:fld id="{9E2F8AFA-F539-4261-8C8E-E6B3DDCB9D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 MLH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3200"/>
            <a:ext cx="7772400" cy="1362075"/>
          </a:xfrm>
          <a:prstGeom prst="rect">
            <a:avLst/>
          </a:prstGeom>
        </p:spPr>
        <p:txBody>
          <a:bodyPr anchor="t"/>
          <a:lstStyle>
            <a:lvl1pPr algn="ctr">
              <a:defRPr sz="24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85800" y="6248400"/>
            <a:ext cx="4267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686800" y="115888"/>
            <a:ext cx="457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8D344-1D0E-49FF-A67B-918C562102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733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733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85800" y="6248400"/>
            <a:ext cx="4267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686800" y="115888"/>
            <a:ext cx="457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4FB17-9742-4EE9-8B9F-0DF31626FB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85800" y="6248400"/>
            <a:ext cx="4267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686800" y="115888"/>
            <a:ext cx="457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46EF7-16C3-4AC2-B581-F39549AD35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85800" y="6248400"/>
            <a:ext cx="4267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686800" y="115888"/>
            <a:ext cx="457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3CA9B-F406-4D72-B4BA-4552E2077C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85800" y="6248400"/>
            <a:ext cx="4267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686800" y="115888"/>
            <a:ext cx="457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0AD06-8A57-4802-BAD7-71DE4EC984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85800" y="6248400"/>
            <a:ext cx="4267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686800" y="115888"/>
            <a:ext cx="4572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982E6-D47A-4FBB-AFDC-48D02A5E75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7-0376_MLH_PE2020A3-template-PPT_MECH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" y="0"/>
            <a:ext cx="8875059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41" r:id="rId2"/>
    <p:sldLayoutId id="2147483848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9" r:id="rId10"/>
    <p:sldLayoutId id="214748385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ヒラギノ角ゴ Pro W3" charset="0"/>
          <a:cs typeface="Geneva" pitchFamily="-110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110" charset="0"/>
          <a:ea typeface="ヒラギノ角ゴ Pro W3" charset="0"/>
          <a:cs typeface="Geneva" pitchFamily="-11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110" charset="0"/>
          <a:ea typeface="ヒラギノ角ゴ Pro W3" charset="0"/>
          <a:cs typeface="Geneva" pitchFamily="-11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110" charset="0"/>
          <a:ea typeface="ヒラギノ角ゴ Pro W3" charset="0"/>
          <a:cs typeface="Geneva" pitchFamily="-11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110" charset="0"/>
          <a:ea typeface="ヒラギノ角ゴ Pro W3" charset="0"/>
          <a:cs typeface="Geneva" pitchFamily="-11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-110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-110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-110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-110" charset="0"/>
        </a:defRPr>
      </a:lvl9pPr>
    </p:titleStyle>
    <p:bodyStyle>
      <a:lvl1pPr marL="168275" indent="-168275" algn="l" rtl="0" eaLnBrk="0" fontAlgn="base" hangingPunct="0">
        <a:spcBef>
          <a:spcPct val="45000"/>
        </a:spcBef>
        <a:spcAft>
          <a:spcPts val="60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ea typeface="ヒラギノ角ゴ Pro W3" charset="0"/>
          <a:cs typeface="Geneva" pitchFamily="-110" charset="-128"/>
        </a:defRPr>
      </a:lvl1pPr>
      <a:lvl2pPr marL="687388" indent="-230188" algn="l" rtl="0" eaLnBrk="0" fontAlgn="base" hangingPunct="0">
        <a:spcBef>
          <a:spcPct val="45000"/>
        </a:spcBef>
        <a:spcAft>
          <a:spcPts val="600"/>
        </a:spcAft>
        <a:buClr>
          <a:schemeClr val="accent1"/>
        </a:buClr>
        <a:buChar char="–"/>
        <a:defRPr>
          <a:solidFill>
            <a:schemeClr val="tx1"/>
          </a:solidFill>
          <a:latin typeface="+mn-lt"/>
          <a:ea typeface="Geneva" pitchFamily="-110" charset="-128"/>
          <a:cs typeface="Geneva" charset="0"/>
        </a:defRPr>
      </a:lvl2pPr>
      <a:lvl3pPr marL="1030288" indent="-115888" algn="l" rtl="0" eaLnBrk="0" fontAlgn="base" hangingPunct="0">
        <a:spcBef>
          <a:spcPct val="45000"/>
        </a:spcBef>
        <a:spcAft>
          <a:spcPts val="600"/>
        </a:spcAft>
        <a:buClr>
          <a:schemeClr val="accent1"/>
        </a:buClr>
        <a:buChar char="•"/>
        <a:defRPr sz="1600">
          <a:solidFill>
            <a:schemeClr val="tx1"/>
          </a:solidFill>
          <a:latin typeface="+mn-lt"/>
          <a:ea typeface="Geneva" pitchFamily="-110" charset="-128"/>
          <a:cs typeface="Geneva" charset="0"/>
        </a:defRPr>
      </a:lvl3pPr>
      <a:lvl4pPr marL="1485900" indent="-169863" algn="l" rtl="0" eaLnBrk="0" fontAlgn="base" hangingPunct="0">
        <a:spcBef>
          <a:spcPct val="45000"/>
        </a:spcBef>
        <a:spcAft>
          <a:spcPts val="600"/>
        </a:spcAft>
        <a:buClr>
          <a:schemeClr val="accent1"/>
        </a:buClr>
        <a:buChar char="–"/>
        <a:defRPr sz="1600">
          <a:solidFill>
            <a:schemeClr val="tx1"/>
          </a:solidFill>
          <a:latin typeface="+mn-lt"/>
          <a:ea typeface="Geneva" pitchFamily="-110" charset="-128"/>
          <a:cs typeface="Geneva" charset="0"/>
        </a:defRPr>
      </a:lvl4pPr>
      <a:lvl5pPr marL="1993900" indent="-228600" algn="l" rtl="0" eaLnBrk="0" fontAlgn="base" hangingPunct="0">
        <a:spcBef>
          <a:spcPct val="45000"/>
        </a:spcBef>
        <a:spcAft>
          <a:spcPts val="600"/>
        </a:spcAft>
        <a:buClr>
          <a:schemeClr val="accent1"/>
        </a:buClr>
        <a:buChar char="»"/>
        <a:defRPr sz="1600">
          <a:solidFill>
            <a:schemeClr val="tx1"/>
          </a:solidFill>
          <a:latin typeface="+mn-lt"/>
          <a:ea typeface="Geneva" pitchFamily="-110" charset="-128"/>
          <a:cs typeface="Geneva" charset="0"/>
        </a:defRPr>
      </a:lvl5pPr>
      <a:lvl6pPr marL="2451100" indent="-228600" algn="l" rtl="0" fontAlgn="base">
        <a:spcBef>
          <a:spcPct val="45000"/>
        </a:spcBef>
        <a:spcAft>
          <a:spcPct val="0"/>
        </a:spcAft>
        <a:buClr>
          <a:schemeClr val="accent2"/>
        </a:buClr>
        <a:buChar char="»"/>
        <a:defRPr sz="1400">
          <a:solidFill>
            <a:schemeClr val="tx1"/>
          </a:solidFill>
          <a:latin typeface="+mn-lt"/>
          <a:ea typeface="Geneva" pitchFamily="-110" charset="-128"/>
        </a:defRPr>
      </a:lvl6pPr>
      <a:lvl7pPr marL="2908300" indent="-228600" algn="l" rtl="0" fontAlgn="base">
        <a:spcBef>
          <a:spcPct val="45000"/>
        </a:spcBef>
        <a:spcAft>
          <a:spcPct val="0"/>
        </a:spcAft>
        <a:buClr>
          <a:schemeClr val="accent2"/>
        </a:buClr>
        <a:buChar char="»"/>
        <a:defRPr sz="1400">
          <a:solidFill>
            <a:schemeClr val="tx1"/>
          </a:solidFill>
          <a:latin typeface="+mn-lt"/>
          <a:ea typeface="Geneva" pitchFamily="-110" charset="-128"/>
        </a:defRPr>
      </a:lvl7pPr>
      <a:lvl8pPr marL="3365500" indent="-228600" algn="l" rtl="0" fontAlgn="base">
        <a:spcBef>
          <a:spcPct val="45000"/>
        </a:spcBef>
        <a:spcAft>
          <a:spcPct val="0"/>
        </a:spcAft>
        <a:buClr>
          <a:schemeClr val="accent2"/>
        </a:buClr>
        <a:buChar char="»"/>
        <a:defRPr sz="1400">
          <a:solidFill>
            <a:schemeClr val="tx1"/>
          </a:solidFill>
          <a:latin typeface="+mn-lt"/>
          <a:ea typeface="Geneva" pitchFamily="-110" charset="-128"/>
        </a:defRPr>
      </a:lvl8pPr>
      <a:lvl9pPr marL="3822700" indent="-228600" algn="l" rtl="0" fontAlgn="base">
        <a:spcBef>
          <a:spcPct val="45000"/>
        </a:spcBef>
        <a:spcAft>
          <a:spcPct val="0"/>
        </a:spcAft>
        <a:buClr>
          <a:schemeClr val="accent2"/>
        </a:buClr>
        <a:buChar char="»"/>
        <a:defRPr sz="1400">
          <a:solidFill>
            <a:schemeClr val="tx1"/>
          </a:solidFill>
          <a:latin typeface="+mn-lt"/>
          <a:ea typeface="Geneva" pitchFamily="-11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1143920"/>
              </p:ext>
            </p:extLst>
          </p:nvPr>
        </p:nvGraphicFramePr>
        <p:xfrm>
          <a:off x="457200" y="1524000"/>
          <a:ext cx="8229600" cy="4663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1371600"/>
                <a:gridCol w="4114800"/>
              </a:tblGrid>
              <a:tr h="33892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1" dirty="0" smtClean="0">
                          <a:solidFill>
                            <a:prstClr val="black"/>
                          </a:solidFill>
                          <a:latin typeface="Arial" charset="0"/>
                          <a:ea typeface="+mn-ea"/>
                        </a:rPr>
                        <a:t>&lt;</a:t>
                      </a:r>
                      <a:r>
                        <a:rPr lang="en-US" sz="1000" b="1" i="1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cs typeface="Arial" charset="0"/>
                        </a:rPr>
                        <a:t>Project Title</a:t>
                      </a:r>
                      <a:r>
                        <a:rPr lang="en-US" sz="1000" b="1" i="1" dirty="0" smtClean="0">
                          <a:solidFill>
                            <a:prstClr val="black"/>
                          </a:solidFill>
                          <a:latin typeface="Arial" charset="0"/>
                          <a:ea typeface="+mn-ea"/>
                        </a:rPr>
                        <a:t>&gt;</a:t>
                      </a:r>
                    </a:p>
                  </a:txBody>
                  <a:tcPr>
                    <a:lnL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1" dirty="0" smtClean="0">
                          <a:solidFill>
                            <a:prstClr val="black"/>
                          </a:solidFill>
                          <a:latin typeface="Arial" charset="0"/>
                          <a:ea typeface="+mn-ea"/>
                        </a:rPr>
                        <a:t>&lt;</a:t>
                      </a:r>
                      <a:r>
                        <a:rPr lang="en-US" sz="1000" b="1" i="1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cs typeface="Arial" charset="0"/>
                        </a:rPr>
                        <a:t>Revision date</a:t>
                      </a:r>
                      <a:r>
                        <a:rPr lang="en-US" sz="1000" b="1" i="1" dirty="0" smtClean="0">
                          <a:solidFill>
                            <a:prstClr val="black"/>
                          </a:solidFill>
                          <a:latin typeface="Arial" charset="0"/>
                          <a:ea typeface="+mn-ea"/>
                        </a:rPr>
                        <a:t>&gt;</a:t>
                      </a:r>
                    </a:p>
                  </a:txBody>
                  <a:tcPr>
                    <a:lnL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000" i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 Narrow" pitchFamily="34" charset="0"/>
                        </a:rPr>
                        <a:t>&lt;Insert Graph of Results&gt;</a:t>
                      </a:r>
                      <a:endParaRPr lang="en-US" sz="1000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56823">
                <a:tc gridSpan="2"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00" b="1" u="sng" dirty="0" smtClean="0">
                          <a:solidFill>
                            <a:srgbClr val="009FDA"/>
                          </a:solidFill>
                          <a:latin typeface="Arial Narrow" pitchFamily="34" charset="0"/>
                          <a:cs typeface="Arial" charset="0"/>
                        </a:rPr>
                        <a:t>Define</a:t>
                      </a:r>
                      <a:r>
                        <a:rPr lang="en-US" sz="1000" b="1" dirty="0" smtClean="0">
                          <a:solidFill>
                            <a:srgbClr val="009FDA"/>
                          </a:solidFill>
                          <a:latin typeface="Arial Narrow" pitchFamily="34" charset="0"/>
                          <a:cs typeface="Arial" charset="0"/>
                        </a:rPr>
                        <a:t>: </a:t>
                      </a:r>
                      <a:r>
                        <a:rPr lang="en-US" sz="1000" b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cs typeface="Arial" charset="0"/>
                        </a:rPr>
                        <a:t>&lt;</a:t>
                      </a:r>
                      <a:r>
                        <a:rPr lang="en-US" sz="1000" i="1" dirty="0" smtClean="0">
                          <a:latin typeface="Arial Narrow" pitchFamily="34" charset="0"/>
                          <a:cs typeface="Arial" charset="0"/>
                        </a:rPr>
                        <a:t>Define the problem&gt;</a:t>
                      </a:r>
                      <a:endParaRPr lang="en-US" sz="1000" dirty="0" smtClean="0">
                        <a:latin typeface="Arial Narrow" pitchFamily="34" charset="0"/>
                        <a:cs typeface="Arial" charset="0"/>
                      </a:endParaRPr>
                    </a:p>
                    <a:p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dirty="0" smtClean="0">
                        <a:latin typeface="Arial Narrow" pitchFamily="34" charset="0"/>
                        <a:cs typeface="Arial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1053">
                <a:tc gridSpan="2">
                  <a:txBody>
                    <a:bodyPr/>
                    <a:lstStyle/>
                    <a:p>
                      <a:r>
                        <a:rPr lang="en-US" sz="1000" b="1" u="sng" dirty="0" smtClean="0">
                          <a:solidFill>
                            <a:srgbClr val="009FDA"/>
                          </a:solidFill>
                          <a:latin typeface="Arial Narrow" pitchFamily="34" charset="0"/>
                          <a:cs typeface="Arial" charset="0"/>
                        </a:rPr>
                        <a:t>Measure</a:t>
                      </a:r>
                      <a:r>
                        <a:rPr lang="en-US" sz="1000" b="1" dirty="0" smtClean="0">
                          <a:solidFill>
                            <a:srgbClr val="009FDA"/>
                          </a:solidFill>
                          <a:latin typeface="Arial Narrow" pitchFamily="34" charset="0"/>
                          <a:cs typeface="Arial" charset="0"/>
                        </a:rPr>
                        <a:t>: </a:t>
                      </a:r>
                      <a:r>
                        <a:rPr lang="en-US" sz="1000" b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cs typeface="Arial" charset="0"/>
                        </a:rPr>
                        <a:t>&lt;</a:t>
                      </a:r>
                      <a:r>
                        <a:rPr lang="en-US" sz="1000" i="1" dirty="0" smtClean="0">
                          <a:latin typeface="Arial Narrow" pitchFamily="34" charset="0"/>
                          <a:cs typeface="Arial" charset="0"/>
                        </a:rPr>
                        <a:t>State the baseline data&gt;</a:t>
                      </a:r>
                      <a:endParaRPr lang="en-US" sz="1000" dirty="0">
                        <a:latin typeface="Arial Narrow" pitchFamily="34" charset="0"/>
                        <a:cs typeface="Arial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300" dirty="0"/>
                    </a:p>
                  </a:txBody>
                  <a:tcPr>
                    <a:lnL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86609">
                <a:tc gridSpan="2">
                  <a:txBody>
                    <a:bodyPr/>
                    <a:lstStyle/>
                    <a:p>
                      <a:r>
                        <a:rPr lang="en-US" sz="1000" b="1" u="sng" dirty="0" smtClean="0">
                          <a:solidFill>
                            <a:schemeClr val="accent1"/>
                          </a:solidFill>
                          <a:latin typeface="Arial Narrow" pitchFamily="34" charset="0"/>
                          <a:cs typeface="Arial" charset="0"/>
                        </a:rPr>
                        <a:t>Analyze</a:t>
                      </a:r>
                      <a:r>
                        <a:rPr lang="en-US" sz="1000" b="1" dirty="0" smtClean="0">
                          <a:solidFill>
                            <a:schemeClr val="accent1"/>
                          </a:solidFill>
                          <a:latin typeface="Arial Narrow" pitchFamily="34" charset="0"/>
                          <a:cs typeface="Arial" charset="0"/>
                        </a:rPr>
                        <a:t>:</a:t>
                      </a:r>
                      <a:r>
                        <a:rPr lang="en-US" sz="1000" b="1" dirty="0" smtClean="0">
                          <a:solidFill>
                            <a:srgbClr val="009FDA"/>
                          </a:solidFill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lang="en-US" sz="1000" b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cs typeface="Arial" charset="0"/>
                        </a:rPr>
                        <a:t>&lt;</a:t>
                      </a:r>
                      <a:r>
                        <a:rPr lang="en-US" sz="1000" i="1" dirty="0" smtClean="0">
                          <a:latin typeface="Arial Narrow" pitchFamily="34" charset="0"/>
                          <a:cs typeface="Arial" charset="0"/>
                        </a:rPr>
                        <a:t>What are the root causes and barriers?&gt;</a:t>
                      </a:r>
                      <a:endParaRPr lang="en-US" sz="1000" b="1" u="sng" dirty="0" smtClean="0">
                        <a:latin typeface="Arial Narrow" pitchFamily="34" charset="0"/>
                        <a:cs typeface="Arial" charset="0"/>
                      </a:endParaRPr>
                    </a:p>
                    <a:p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0684">
                <a:tc rowSpan="4"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sng" dirty="0" smtClean="0">
                          <a:solidFill>
                            <a:srgbClr val="009FDA"/>
                          </a:solidFill>
                          <a:latin typeface="Arial Narrow" pitchFamily="34" charset="0"/>
                          <a:cs typeface="Arial" charset="0"/>
                        </a:rPr>
                        <a:t>Improve</a:t>
                      </a:r>
                      <a:r>
                        <a:rPr lang="en-US" sz="1000" b="1" u="none" dirty="0" smtClean="0">
                          <a:solidFill>
                            <a:srgbClr val="009FDA"/>
                          </a:solidFill>
                          <a:latin typeface="Arial Narrow" pitchFamily="34" charset="0"/>
                          <a:cs typeface="Arial" charset="0"/>
                        </a:rPr>
                        <a:t>: </a:t>
                      </a:r>
                      <a:r>
                        <a:rPr lang="en-US" sz="1000" b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cs typeface="Arial" charset="0"/>
                        </a:rPr>
                        <a:t>&lt;</a:t>
                      </a:r>
                      <a:r>
                        <a:rPr lang="en-US" sz="1000" i="1" dirty="0" smtClean="0">
                          <a:latin typeface="Arial Narrow" pitchFamily="34" charset="0"/>
                          <a:cs typeface="Arial" charset="0"/>
                        </a:rPr>
                        <a:t>Bullet points of interventions&gt;</a:t>
                      </a:r>
                    </a:p>
                    <a:p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sng" dirty="0" smtClean="0">
                          <a:solidFill>
                            <a:srgbClr val="009FDA"/>
                          </a:solidFill>
                          <a:latin typeface="Arial Narrow" pitchFamily="34" charset="0"/>
                          <a:cs typeface="Arial" charset="0"/>
                        </a:rPr>
                        <a:t>Control</a:t>
                      </a:r>
                      <a:r>
                        <a:rPr lang="en-US" sz="1000" b="1" dirty="0" smtClean="0">
                          <a:solidFill>
                            <a:srgbClr val="009FDA"/>
                          </a:solidFill>
                          <a:latin typeface="Arial Narrow" pitchFamily="34" charset="0"/>
                          <a:cs typeface="Arial" charset="0"/>
                        </a:rPr>
                        <a:t>:</a:t>
                      </a:r>
                      <a:r>
                        <a:rPr lang="en-US" sz="1000" b="1" dirty="0" smtClean="0">
                          <a:solidFill>
                            <a:srgbClr val="0070C0"/>
                          </a:solidFill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lang="en-US" sz="1000" b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cs typeface="Arial" charset="0"/>
                        </a:rPr>
                        <a:t>&lt;</a:t>
                      </a:r>
                      <a:r>
                        <a:rPr lang="en-US" sz="1000" i="1" dirty="0" smtClean="0">
                          <a:latin typeface="Arial Narrow" pitchFamily="34" charset="0"/>
                          <a:cs typeface="Arial" charset="0"/>
                        </a:rPr>
                        <a:t>State the control plan or next steps&gt;</a:t>
                      </a:r>
                      <a:endParaRPr lang="en-US" sz="1000" dirty="0" smtClean="0">
                        <a:latin typeface="Arial Narrow" pitchFamily="34" charset="0"/>
                        <a:cs typeface="Arial" charset="0"/>
                      </a:endParaRPr>
                    </a:p>
                    <a:p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4001">
                <a:tc gridSpan="2" vMerge="1">
                  <a:txBody>
                    <a:bodyPr/>
                    <a:lstStyle/>
                    <a:p>
                      <a:endParaRPr lang="en-US" sz="1300" dirty="0"/>
                    </a:p>
                  </a:txBody>
                  <a:tcPr>
                    <a:lnL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000" b="1" u="sng" dirty="0" smtClean="0">
                          <a:solidFill>
                            <a:srgbClr val="009FDA"/>
                          </a:solidFill>
                          <a:latin typeface="Arial Narrow" pitchFamily="34" charset="0"/>
                          <a:cs typeface="Arial" charset="0"/>
                        </a:rPr>
                        <a:t>Lessons learned</a:t>
                      </a:r>
                      <a:r>
                        <a:rPr lang="en-US" sz="1000" b="1" dirty="0" smtClean="0">
                          <a:solidFill>
                            <a:srgbClr val="009FDA"/>
                          </a:solidFill>
                          <a:latin typeface="Arial Narrow" pitchFamily="34" charset="0"/>
                          <a:cs typeface="Arial" charset="0"/>
                        </a:rPr>
                        <a:t>: </a:t>
                      </a:r>
                      <a:r>
                        <a:rPr lang="en-US" sz="1000" b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cs typeface="Arial" charset="0"/>
                        </a:rPr>
                        <a:t>&lt;</a:t>
                      </a:r>
                      <a:r>
                        <a:rPr lang="en-US" sz="1000" i="1" dirty="0" smtClean="0">
                          <a:latin typeface="Arial Narrow" pitchFamily="34" charset="0"/>
                          <a:cs typeface="Arial" charset="0"/>
                        </a:rPr>
                        <a:t>Describe the lessons learned from the project&gt;</a:t>
                      </a:r>
                      <a:endParaRPr lang="en-US" sz="1000" dirty="0" smtClean="0">
                        <a:latin typeface="Arial Narrow" pitchFamily="34" charset="0"/>
                        <a:cs typeface="Arial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63831">
                <a:tc gridSpan="2"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sng" dirty="0" smtClean="0">
                          <a:solidFill>
                            <a:schemeClr val="accent1"/>
                          </a:solidFill>
                          <a:latin typeface="Arial Narrow" pitchFamily="34" charset="0"/>
                          <a:cs typeface="Arial" charset="0"/>
                        </a:rPr>
                        <a:t>Team members</a:t>
                      </a:r>
                      <a:r>
                        <a:rPr lang="en-US" sz="1000" b="1" dirty="0" smtClean="0">
                          <a:solidFill>
                            <a:schemeClr val="accent1"/>
                          </a:solidFill>
                          <a:latin typeface="Arial Narrow" pitchFamily="34" charset="0"/>
                          <a:cs typeface="Arial" charset="0"/>
                        </a:rPr>
                        <a:t>: </a:t>
                      </a:r>
                      <a:r>
                        <a:rPr lang="en-US" sz="1000" b="0" i="1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Arial" charset="0"/>
                        </a:rPr>
                        <a:t>&lt;</a:t>
                      </a:r>
                      <a:r>
                        <a:rPr lang="en-US" sz="1000" b="0" i="1" dirty="0" smtClean="0">
                          <a:latin typeface="Arial Narrow" pitchFamily="34" charset="0"/>
                          <a:cs typeface="Arial" charset="0"/>
                        </a:rPr>
                        <a:t>Names of all team members</a:t>
                      </a:r>
                      <a:r>
                        <a:rPr lang="en-US" sz="1000" i="1" dirty="0" smtClean="0">
                          <a:latin typeface="Arial Narrow" pitchFamily="34" charset="0"/>
                          <a:cs typeface="Arial" charset="0"/>
                        </a:rPr>
                        <a:t>&gt;</a:t>
                      </a:r>
                    </a:p>
                    <a:p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1771">
                <a:tc gridSpan="2"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sng" dirty="0" smtClean="0">
                          <a:solidFill>
                            <a:schemeClr val="accent1"/>
                          </a:solidFill>
                          <a:latin typeface="Arial Narrow" pitchFamily="34" charset="0"/>
                          <a:cs typeface="Arial" charset="0"/>
                        </a:rPr>
                        <a:t>Project contact</a:t>
                      </a:r>
                      <a:r>
                        <a:rPr lang="en-US" sz="1000" b="1" dirty="0" smtClean="0">
                          <a:solidFill>
                            <a:schemeClr val="accent1"/>
                          </a:solidFill>
                          <a:latin typeface="Arial Narrow" pitchFamily="34" charset="0"/>
                          <a:cs typeface="Arial" charset="0"/>
                        </a:rPr>
                        <a:t>: </a:t>
                      </a:r>
                      <a:r>
                        <a:rPr lang="en-US" sz="1000" b="0" i="1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Arial" charset="0"/>
                        </a:rPr>
                        <a:t>&lt;</a:t>
                      </a:r>
                      <a:r>
                        <a:rPr lang="en-US" sz="1000" b="0" i="1" dirty="0" smtClean="0">
                          <a:latin typeface="Arial Narrow" pitchFamily="34" charset="0"/>
                          <a:cs typeface="Arial" charset="0"/>
                        </a:rPr>
                        <a:t>Name project</a:t>
                      </a:r>
                      <a:r>
                        <a:rPr lang="en-US" sz="1000" b="0" i="1" baseline="0" dirty="0" smtClean="0">
                          <a:latin typeface="Arial Narrow" pitchFamily="34" charset="0"/>
                          <a:cs typeface="Arial" charset="0"/>
                        </a:rPr>
                        <a:t> lead and email</a:t>
                      </a:r>
                      <a:r>
                        <a:rPr lang="en-US" sz="1000" i="1" dirty="0" smtClean="0">
                          <a:latin typeface="Arial Narrow" pitchFamily="34" charset="0"/>
                          <a:cs typeface="Arial" charset="0"/>
                        </a:rPr>
                        <a:t>&gt;</a:t>
                      </a:r>
                    </a:p>
                  </a:txBody>
                  <a:tcPr>
                    <a:lnL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4810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442147"/>
              </p:ext>
            </p:extLst>
          </p:nvPr>
        </p:nvGraphicFramePr>
        <p:xfrm>
          <a:off x="457200" y="1523999"/>
          <a:ext cx="8229600" cy="4537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762000"/>
                <a:gridCol w="4114800"/>
              </a:tblGrid>
              <a:tr h="33569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dirty="0" smtClean="0">
                          <a:solidFill>
                            <a:srgbClr val="CC006A"/>
                          </a:solidFill>
                          <a:latin typeface="Arial Narrow" pitchFamily="34" charset="0"/>
                          <a:cs typeface="Arial" charset="0"/>
                        </a:rPr>
                        <a:t>EXAMPLE:</a:t>
                      </a:r>
                      <a:r>
                        <a:rPr lang="en-US" sz="1400" b="1" i="0" baseline="0" dirty="0" smtClean="0">
                          <a:solidFill>
                            <a:srgbClr val="CC006A"/>
                          </a:solidFill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lang="en-US" sz="1050" b="0" i="0" dirty="0" smtClean="0">
                          <a:solidFill>
                            <a:srgbClr val="000000"/>
                          </a:solidFill>
                          <a:latin typeface="Arial Narrow" pitchFamily="34" charset="0"/>
                          <a:cs typeface="Arial" charset="0"/>
                        </a:rPr>
                        <a:t>Decreasing Inpatient Falls with Harm</a:t>
                      </a:r>
                      <a:endParaRPr lang="en-US" sz="1050" b="0" i="0" dirty="0" smtClean="0">
                        <a:solidFill>
                          <a:prstClr val="black"/>
                        </a:solidFill>
                        <a:latin typeface="Arial" charset="0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7/20/17</a:t>
                      </a:r>
                      <a:endParaRPr lang="en-US" sz="1000" b="0" i="1" dirty="0" smtClean="0">
                        <a:solidFill>
                          <a:srgbClr val="000000"/>
                        </a:solidFill>
                        <a:latin typeface="Arial" charset="0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900" i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55319">
                <a:tc gridSpan="2"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900" b="1" u="sng" dirty="0" smtClean="0">
                          <a:solidFill>
                            <a:srgbClr val="009FDA"/>
                          </a:solidFill>
                          <a:latin typeface="Arial Narrow" pitchFamily="34" charset="0"/>
                          <a:cs typeface="Arial" charset="0"/>
                        </a:rPr>
                        <a:t>Define</a:t>
                      </a:r>
                      <a:r>
                        <a:rPr lang="en-US" sz="900" b="1" dirty="0" smtClean="0">
                          <a:solidFill>
                            <a:srgbClr val="009FDA"/>
                          </a:solidFill>
                          <a:latin typeface="Arial Narrow" pitchFamily="34" charset="0"/>
                          <a:cs typeface="Arial" charset="0"/>
                        </a:rPr>
                        <a:t>: </a:t>
                      </a:r>
                      <a:r>
                        <a:rPr lang="en-US" sz="900" dirty="0" smtClean="0">
                          <a:latin typeface="Arial Narrow" pitchFamily="34" charset="0"/>
                          <a:cs typeface="Arial" charset="0"/>
                        </a:rPr>
                        <a:t>Falls is the most frequently reported adverse event in the inpatient setting. Falls that cause injury have the potential to impair mobility, increase length of stay and decrease independence.</a:t>
                      </a:r>
                    </a:p>
                  </a:txBody>
                  <a:tcPr>
                    <a:lnL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dirty="0" smtClean="0">
                        <a:latin typeface="Arial Narrow" pitchFamily="34" charset="0"/>
                        <a:cs typeface="Arial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24423">
                <a:tc gridSpan="2">
                  <a:txBody>
                    <a:bodyPr/>
                    <a:lstStyle/>
                    <a:p>
                      <a:r>
                        <a:rPr lang="en-US" sz="900" b="1" u="sng" dirty="0" smtClean="0">
                          <a:solidFill>
                            <a:srgbClr val="009FDA"/>
                          </a:solidFill>
                          <a:latin typeface="Arial Narrow" pitchFamily="34" charset="0"/>
                          <a:cs typeface="Arial" charset="0"/>
                        </a:rPr>
                        <a:t>Measure</a:t>
                      </a:r>
                      <a:r>
                        <a:rPr lang="en-US" sz="900" b="1" dirty="0" smtClean="0">
                          <a:solidFill>
                            <a:srgbClr val="009FDA"/>
                          </a:solidFill>
                          <a:latin typeface="Arial Narrow" pitchFamily="34" charset="0"/>
                          <a:cs typeface="Arial" charset="0"/>
                        </a:rPr>
                        <a:t>: </a:t>
                      </a:r>
                      <a:r>
                        <a:rPr lang="en-US" sz="900" dirty="0" smtClean="0">
                          <a:latin typeface="Arial Narrow" pitchFamily="34" charset="0"/>
                          <a:cs typeface="Arial" charset="0"/>
                        </a:rPr>
                        <a:t>Since CY 1Q16, MLHS continues to see a steady increase in injury falls. The incidence of falls with injury will be benchmarked against an internal threshold of 5 injury falls per year.</a:t>
                      </a:r>
                      <a:endParaRPr lang="en-US" sz="900" dirty="0">
                        <a:latin typeface="Arial Narrow" pitchFamily="34" charset="0"/>
                        <a:cs typeface="Arial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300" dirty="0"/>
                    </a:p>
                  </a:txBody>
                  <a:tcPr>
                    <a:lnL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86176">
                <a:tc gridSpan="2">
                  <a:txBody>
                    <a:bodyPr/>
                    <a:lstStyle/>
                    <a:p>
                      <a:r>
                        <a:rPr lang="en-US" sz="900" b="1" u="sng" dirty="0" smtClean="0">
                          <a:solidFill>
                            <a:srgbClr val="009FDA"/>
                          </a:solidFill>
                          <a:latin typeface="Arial Narrow" pitchFamily="34" charset="0"/>
                          <a:cs typeface="Arial" charset="0"/>
                        </a:rPr>
                        <a:t>Analyze</a:t>
                      </a:r>
                      <a:r>
                        <a:rPr lang="en-US" sz="900" b="1" dirty="0" smtClean="0">
                          <a:solidFill>
                            <a:srgbClr val="009FDA"/>
                          </a:solidFill>
                          <a:latin typeface="Arial Narrow" pitchFamily="34" charset="0"/>
                          <a:cs typeface="Arial" charset="0"/>
                        </a:rPr>
                        <a:t>: </a:t>
                      </a:r>
                      <a:r>
                        <a:rPr lang="en-US" sz="900" dirty="0" smtClean="0">
                          <a:latin typeface="Arial Narrow" pitchFamily="34" charset="0"/>
                          <a:cs typeface="Arial" charset="0"/>
                        </a:rPr>
                        <a:t>There are no current trends around time of day or shift where falls occur. However, the majority of falls occur around the activity of toileting: ambulating to/from the bathroom, standing up to use a urinal, ambulating to a bedside commode.</a:t>
                      </a:r>
                      <a:endParaRPr lang="en-US" sz="900" b="1" u="sng" dirty="0" smtClean="0">
                        <a:latin typeface="Arial Narrow" pitchFamily="34" charset="0"/>
                        <a:cs typeface="Arial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3788">
                <a:tc rowSpan="4" gridSpan="2">
                  <a:txBody>
                    <a:bodyPr/>
                    <a:lstStyle/>
                    <a:p>
                      <a:pPr marL="0" indent="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defRPr/>
                      </a:pPr>
                      <a:r>
                        <a:rPr lang="en-US" sz="900" b="1" u="sng" dirty="0" smtClean="0">
                          <a:solidFill>
                            <a:srgbClr val="009FDA"/>
                          </a:solidFill>
                          <a:latin typeface="Arial Narrow" pitchFamily="34" charset="0"/>
                          <a:cs typeface="Arial" charset="0"/>
                        </a:rPr>
                        <a:t>Improve</a:t>
                      </a:r>
                      <a:r>
                        <a:rPr lang="en-US" sz="900" b="1" u="none" dirty="0" smtClean="0">
                          <a:solidFill>
                            <a:srgbClr val="009FDA"/>
                          </a:solidFill>
                          <a:latin typeface="Arial Narrow" pitchFamily="34" charset="0"/>
                          <a:cs typeface="Arial" charset="0"/>
                        </a:rPr>
                        <a:t>: </a:t>
                      </a:r>
                    </a:p>
                    <a:p>
                      <a:pPr marL="171450" indent="-17145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defRPr/>
                      </a:pPr>
                      <a:r>
                        <a:rPr lang="en-US" sz="900" dirty="0" smtClean="0">
                          <a:latin typeface="Arial Narrow" pitchFamily="34" charset="0"/>
                          <a:cs typeface="Arial" charset="0"/>
                        </a:rPr>
                        <a:t>Falls Fairs on all campuses: Reinforce education on preventing falls</a:t>
                      </a:r>
                    </a:p>
                    <a:p>
                      <a:pPr marL="171450" indent="-17145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defRPr/>
                      </a:pPr>
                      <a:r>
                        <a:rPr lang="en-US" sz="900" dirty="0" smtClean="0">
                          <a:latin typeface="Arial Narrow" pitchFamily="34" charset="0"/>
                          <a:cs typeface="Arial" charset="0"/>
                        </a:rPr>
                        <a:t>Post Falls Huddle: Debrief after each fall on all units</a:t>
                      </a:r>
                    </a:p>
                    <a:p>
                      <a:pPr marL="171450" indent="-17145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defRPr/>
                      </a:pPr>
                      <a:r>
                        <a:rPr lang="en-US" sz="900" dirty="0" smtClean="0">
                          <a:latin typeface="Arial Narrow" pitchFamily="34" charset="0"/>
                          <a:cs typeface="Arial" charset="0"/>
                        </a:rPr>
                        <a:t>Bed alarms and chair alarms: Alerts staff when patients get out of bed or chair</a:t>
                      </a:r>
                    </a:p>
                    <a:p>
                      <a:pPr marL="171450" indent="-17145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defRPr/>
                      </a:pPr>
                      <a:r>
                        <a:rPr lang="en-US" sz="900" dirty="0" smtClean="0">
                          <a:latin typeface="Arial Narrow" pitchFamily="34" charset="0"/>
                          <a:cs typeface="Arial" charset="0"/>
                        </a:rPr>
                        <a:t>Reinforce hourly rounding: Purposeful rounding which includes toileting</a:t>
                      </a:r>
                    </a:p>
                    <a:p>
                      <a:pPr marL="171450" indent="-17145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defRPr/>
                      </a:pPr>
                      <a:r>
                        <a:rPr lang="en-US" sz="900" dirty="0" smtClean="0">
                          <a:latin typeface="Arial Narrow" pitchFamily="34" charset="0"/>
                          <a:cs typeface="Arial" charset="0"/>
                        </a:rPr>
                        <a:t>Assisting patient to and from the bathroom</a:t>
                      </a:r>
                    </a:p>
                    <a:p>
                      <a:pPr marL="171450" indent="-17145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defRPr/>
                      </a:pPr>
                      <a:r>
                        <a:rPr lang="en-US" sz="900" dirty="0" smtClean="0">
                          <a:latin typeface="Arial Narrow" pitchFamily="34" charset="0"/>
                          <a:cs typeface="Arial" charset="0"/>
                        </a:rPr>
                        <a:t>Develop patient/family education on hospital fall prevention strategies</a:t>
                      </a:r>
                    </a:p>
                    <a:p>
                      <a:pPr marL="171450" indent="-17145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defRPr/>
                      </a:pPr>
                      <a:r>
                        <a:rPr lang="en-US" sz="900" dirty="0" smtClean="0">
                          <a:latin typeface="Arial Narrow" pitchFamily="34" charset="0"/>
                          <a:cs typeface="Arial" charset="0"/>
                        </a:rPr>
                        <a:t>Accountability: Performance management for staff that are non compliant with MLH falls policy and bundle</a:t>
                      </a:r>
                    </a:p>
                    <a:p>
                      <a:pPr marL="171450" indent="-171450" fontAlgn="auto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defRPr/>
                      </a:pPr>
                      <a:r>
                        <a:rPr lang="en-US" sz="900" dirty="0" smtClean="0">
                          <a:latin typeface="Arial Narrow" pitchFamily="34" charset="0"/>
                          <a:cs typeface="Arial" charset="0"/>
                        </a:rPr>
                        <a:t>SBAR communication to NMs: Post fall, an SBAR is sent to NMs to be aware of current factors that can increase the risk for falls (RH) </a:t>
                      </a:r>
                    </a:p>
                  </a:txBody>
                  <a:tcPr>
                    <a:lnL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n-US" sz="900" b="1" u="sng" dirty="0" smtClean="0">
                          <a:solidFill>
                            <a:srgbClr val="009FDA"/>
                          </a:solidFill>
                          <a:latin typeface="Arial Narrow" pitchFamily="34" charset="0"/>
                          <a:cs typeface="Arial" charset="0"/>
                        </a:rPr>
                        <a:t>Control</a:t>
                      </a:r>
                      <a:r>
                        <a:rPr lang="en-US" sz="900" b="1" dirty="0" smtClean="0">
                          <a:solidFill>
                            <a:srgbClr val="009FDA"/>
                          </a:solidFill>
                          <a:latin typeface="Arial Narrow" pitchFamily="34" charset="0"/>
                          <a:cs typeface="Arial" charset="0"/>
                        </a:rPr>
                        <a:t>:</a:t>
                      </a:r>
                      <a:r>
                        <a:rPr lang="en-US" sz="900" b="1" dirty="0" smtClean="0">
                          <a:solidFill>
                            <a:srgbClr val="0070C0"/>
                          </a:solidFill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lang="en-US" sz="900" dirty="0" smtClean="0">
                          <a:latin typeface="Arial Narrow" pitchFamily="34" charset="0"/>
                          <a:cs typeface="Arial" charset="0"/>
                        </a:rPr>
                        <a:t>Continue to monitor compliance to Falls Bundle with audits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itchFamily="34" charset="0"/>
                        <a:buChar char="•"/>
                      </a:pPr>
                      <a:r>
                        <a:rPr lang="en-US" sz="900" dirty="0" smtClean="0">
                          <a:latin typeface="Arial Narrow" pitchFamily="34" charset="0"/>
                          <a:cs typeface="Arial" charset="0"/>
                        </a:rPr>
                        <a:t>Implementation of </a:t>
                      </a:r>
                      <a:r>
                        <a:rPr lang="en-US" sz="900" dirty="0" err="1" smtClean="0">
                          <a:latin typeface="Arial Narrow" pitchFamily="34" charset="0"/>
                          <a:cs typeface="Arial" charset="0"/>
                        </a:rPr>
                        <a:t>Marabella</a:t>
                      </a:r>
                      <a:r>
                        <a:rPr lang="en-US" sz="900" dirty="0" smtClean="0">
                          <a:latin typeface="Arial Narrow" pitchFamily="34" charset="0"/>
                          <a:cs typeface="Arial" charset="0"/>
                        </a:rPr>
                        <a:t> Tool to audit and monitor</a:t>
                      </a:r>
                      <a:endParaRPr lang="en-US" sz="900" dirty="0" smtClean="0"/>
                    </a:p>
                  </a:txBody>
                  <a:tcPr>
                    <a:lnL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0798">
                <a:tc gridSpan="2" vMerge="1">
                  <a:txBody>
                    <a:bodyPr/>
                    <a:lstStyle/>
                    <a:p>
                      <a:endParaRPr lang="en-US" sz="1300" dirty="0"/>
                    </a:p>
                  </a:txBody>
                  <a:tcPr>
                    <a:lnL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900" b="1" u="sng" dirty="0" smtClean="0">
                          <a:solidFill>
                            <a:srgbClr val="009FDA"/>
                          </a:solidFill>
                          <a:latin typeface="Arial Narrow" pitchFamily="34" charset="0"/>
                          <a:cs typeface="Arial" charset="0"/>
                        </a:rPr>
                        <a:t>Lessons learned</a:t>
                      </a:r>
                      <a:r>
                        <a:rPr lang="en-US" sz="900" b="1" dirty="0" smtClean="0">
                          <a:solidFill>
                            <a:srgbClr val="009FDA"/>
                          </a:solidFill>
                          <a:latin typeface="Arial Narrow" pitchFamily="34" charset="0"/>
                          <a:cs typeface="Arial" charset="0"/>
                        </a:rPr>
                        <a:t>: </a:t>
                      </a:r>
                      <a:r>
                        <a:rPr lang="en-US" sz="900" dirty="0" smtClean="0">
                          <a:latin typeface="Arial Narrow" pitchFamily="34" charset="0"/>
                          <a:cs typeface="Arial" charset="0"/>
                        </a:rPr>
                        <a:t>Preventing falls and falls with injury requires staff and patient education.  The use of technology such as alarms are supportive measures, but there should be a focus on assistance with toileting.</a:t>
                      </a:r>
                      <a:endParaRPr lang="en-US" sz="900" dirty="0">
                        <a:latin typeface="Arial Narrow" pitchFamily="34" charset="0"/>
                        <a:cs typeface="Arial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814">
                <a:tc gridSpan="2"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900" b="1" u="sng" dirty="0" smtClean="0">
                          <a:solidFill>
                            <a:schemeClr val="accent1"/>
                          </a:solidFill>
                          <a:latin typeface="Arial Narrow" pitchFamily="34" charset="0"/>
                          <a:cs typeface="Arial" charset="0"/>
                        </a:rPr>
                        <a:t>Team members</a:t>
                      </a:r>
                      <a:r>
                        <a:rPr lang="en-US" sz="900" b="1" dirty="0" smtClean="0">
                          <a:solidFill>
                            <a:schemeClr val="accent1"/>
                          </a:solidFill>
                          <a:latin typeface="Arial Narrow" pitchFamily="34" charset="0"/>
                          <a:cs typeface="Arial" charset="0"/>
                        </a:rPr>
                        <a:t>: </a:t>
                      </a:r>
                      <a:r>
                        <a:rPr lang="en-US" sz="900" dirty="0" smtClean="0">
                          <a:latin typeface="Arial Narrow" pitchFamily="34" charset="0"/>
                          <a:cs typeface="Arial" charset="0"/>
                        </a:rPr>
                        <a:t>Judy Latham, Louise Hummel, Kathy Pratt, Jennifer Jones, Diane Lynch, Theresa Ritz, Joan Joyce, Jennifer Forster, Janice Sheehan, Barbara </a:t>
                      </a:r>
                      <a:r>
                        <a:rPr lang="en-US" sz="900" dirty="0" err="1" smtClean="0">
                          <a:latin typeface="Arial Narrow" pitchFamily="34" charset="0"/>
                          <a:cs typeface="Arial" charset="0"/>
                        </a:rPr>
                        <a:t>Drapeaux</a:t>
                      </a:r>
                      <a:r>
                        <a:rPr lang="en-US" sz="900" dirty="0" smtClean="0">
                          <a:latin typeface="Arial Narrow" pitchFamily="34" charset="0"/>
                          <a:cs typeface="Arial" charset="0"/>
                        </a:rPr>
                        <a:t>, Margarita de la </a:t>
                      </a:r>
                      <a:r>
                        <a:rPr lang="en-US" sz="900" dirty="0" err="1" smtClean="0">
                          <a:latin typeface="Arial Narrow" pitchFamily="34" charset="0"/>
                          <a:cs typeface="Arial" charset="0"/>
                        </a:rPr>
                        <a:t>Fuente</a:t>
                      </a:r>
                      <a:endParaRPr lang="en-US" sz="900" dirty="0" smtClean="0">
                        <a:latin typeface="Arial Narrow" pitchFamily="34" charset="0"/>
                        <a:cs typeface="Arial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9139">
                <a:tc gridSpan="2"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u="sng" dirty="0" smtClean="0">
                          <a:solidFill>
                            <a:schemeClr val="accent1"/>
                          </a:solidFill>
                          <a:latin typeface="Arial Narrow" pitchFamily="34" charset="0"/>
                          <a:cs typeface="Arial" charset="0"/>
                        </a:rPr>
                        <a:t>Project contact</a:t>
                      </a:r>
                      <a:r>
                        <a:rPr lang="en-US" sz="900" b="1" dirty="0" smtClean="0">
                          <a:solidFill>
                            <a:schemeClr val="accent1"/>
                          </a:solidFill>
                          <a:latin typeface="Arial Narrow" pitchFamily="34" charset="0"/>
                          <a:cs typeface="Arial" charset="0"/>
                        </a:rPr>
                        <a:t>: </a:t>
                      </a:r>
                      <a:r>
                        <a:rPr lang="en-US" sz="900" dirty="0" err="1" smtClean="0">
                          <a:latin typeface="Arial Narrow" pitchFamily="34" charset="0"/>
                          <a:cs typeface="Arial" pitchFamily="34" charset="0"/>
                        </a:rPr>
                        <a:t>delafuentem@mlhs.org</a:t>
                      </a:r>
                      <a:endParaRPr lang="en-US" sz="900" dirty="0" smtClean="0">
                        <a:latin typeface="Arial Narrow" pitchFamily="34" charset="0"/>
                        <a:cs typeface="Arial" pitchFamily="34" charset="0"/>
                      </a:endParaRPr>
                    </a:p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sz="900" dirty="0" smtClean="0">
                          <a:latin typeface="Arial Narrow" pitchFamily="34" charset="0"/>
                          <a:cs typeface="Arial" pitchFamily="34" charset="0"/>
                        </a:rPr>
                        <a:t>Margarita de la </a:t>
                      </a:r>
                      <a:r>
                        <a:rPr lang="en-US" sz="900" dirty="0" err="1" smtClean="0">
                          <a:latin typeface="Arial Narrow" pitchFamily="34" charset="0"/>
                          <a:cs typeface="Arial" pitchFamily="34" charset="0"/>
                        </a:rPr>
                        <a:t>Fuente</a:t>
                      </a:r>
                      <a:r>
                        <a:rPr lang="en-US" sz="900" dirty="0" smtClean="0">
                          <a:latin typeface="Arial Narrow" pitchFamily="34" charset="0"/>
                          <a:cs typeface="Arial" pitchFamily="34" charset="0"/>
                        </a:rPr>
                        <a:t>, MSN, RN-BC, NE-BC</a:t>
                      </a:r>
                    </a:p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sz="900" dirty="0" smtClean="0">
                          <a:latin typeface="Arial Narrow" pitchFamily="34" charset="0"/>
                          <a:cs typeface="Arial" pitchFamily="34" charset="0"/>
                        </a:rPr>
                        <a:t>System Director, Magnet &amp; Professional Excellence</a:t>
                      </a:r>
                      <a:endParaRPr lang="en-US" sz="900" dirty="0"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18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889337"/>
              </p:ext>
            </p:extLst>
          </p:nvPr>
        </p:nvGraphicFramePr>
        <p:xfrm>
          <a:off x="4724400" y="1524000"/>
          <a:ext cx="3771900" cy="2263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113944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18A8F"/>
      </a:lt2>
      <a:accent1>
        <a:srgbClr val="009FDA"/>
      </a:accent1>
      <a:accent2>
        <a:srgbClr val="92D400"/>
      </a:accent2>
      <a:accent3>
        <a:srgbClr val="FFFFFF"/>
      </a:accent3>
      <a:accent4>
        <a:srgbClr val="000000"/>
      </a:accent4>
      <a:accent5>
        <a:srgbClr val="AACDEA"/>
      </a:accent5>
      <a:accent6>
        <a:srgbClr val="84C000"/>
      </a:accent6>
      <a:hlink>
        <a:srgbClr val="002776"/>
      </a:hlink>
      <a:folHlink>
        <a:srgbClr val="FF70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0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18A8F"/>
        </a:lt2>
        <a:accent1>
          <a:srgbClr val="009FDA"/>
        </a:accent1>
        <a:accent2>
          <a:srgbClr val="92D400"/>
        </a:accent2>
        <a:accent3>
          <a:srgbClr val="FFFFFF"/>
        </a:accent3>
        <a:accent4>
          <a:srgbClr val="000000"/>
        </a:accent4>
        <a:accent5>
          <a:srgbClr val="AACDEA"/>
        </a:accent5>
        <a:accent6>
          <a:srgbClr val="84C000"/>
        </a:accent6>
        <a:hlink>
          <a:srgbClr val="002776"/>
        </a:hlink>
        <a:folHlink>
          <a:srgbClr val="FF7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F8311B5AB5F74182BF6232A40E52E7" ma:contentTypeVersion="0" ma:contentTypeDescription="Create a new document." ma:contentTypeScope="" ma:versionID="ab181221aa1122a22093c3ee965fcff2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7AAAF77D-CFDA-42FA-86A7-74F682E6A1B8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16204DC-2250-43A3-9D0F-41CD0EE1D54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80788D-30C4-4AFD-AF1C-A45AA0BE37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7188</TotalTime>
  <Words>471</Words>
  <Application>Microsoft Macintosh PowerPoint</Application>
  <PresentationFormat>On-screen Show (4:3)</PresentationFormat>
  <Paragraphs>35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Blank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Leavitt</dc:creator>
  <cp:lastModifiedBy>Laurie Alioto</cp:lastModifiedBy>
  <cp:revision>1199</cp:revision>
  <cp:lastPrinted>2012-01-05T16:26:27Z</cp:lastPrinted>
  <dcterms:created xsi:type="dcterms:W3CDTF">2010-07-12T01:44:32Z</dcterms:created>
  <dcterms:modified xsi:type="dcterms:W3CDTF">2017-09-11T19:03:53Z</dcterms:modified>
</cp:coreProperties>
</file>