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757" r:id="rId5"/>
    <p:sldId id="760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006A"/>
    <a:srgbClr val="009FDA"/>
    <a:srgbClr val="92D400"/>
    <a:srgbClr val="002776"/>
    <a:srgbClr val="FF7900"/>
    <a:srgbClr val="FECB00"/>
    <a:srgbClr val="818A8F"/>
    <a:srgbClr val="E00034"/>
    <a:srgbClr val="FD701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6" autoAdjust="0"/>
    <p:restoredTop sz="97011" autoAdjust="0"/>
  </p:normalViewPr>
  <p:slideViewPr>
    <p:cSldViewPr>
      <p:cViewPr>
        <p:scale>
          <a:sx n="187" d="100"/>
          <a:sy n="187" d="100"/>
        </p:scale>
        <p:origin x="-16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746" y="-9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Inpatient Falls with Harm</a:t>
            </a:r>
          </a:p>
          <a:p>
            <a:pPr>
              <a:defRPr/>
            </a:pPr>
            <a:r>
              <a:rPr lang="en-US" sz="1400"/>
              <a:t>CY 1Q15 to CY 2Q17</a:t>
            </a: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9752379437419"/>
          <c:y val="0.337822229292046"/>
          <c:w val="0.696476576791537"/>
          <c:h val="0.2973267230485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MLHS</c:v>
                </c:pt>
              </c:strCache>
            </c:strRef>
          </c:tx>
          <c:cat>
            <c:strRef>
              <c:f>Sheet1!$D$1:$K$1</c:f>
              <c:strCache>
                <c:ptCount val="8"/>
                <c:pt idx="0">
                  <c:v>3Q15</c:v>
                </c:pt>
                <c:pt idx="1">
                  <c:v>4Q15</c:v>
                </c:pt>
                <c:pt idx="2">
                  <c:v>1Q16</c:v>
                </c:pt>
                <c:pt idx="3">
                  <c:v>2Q16</c:v>
                </c:pt>
                <c:pt idx="4">
                  <c:v>3Q16</c:v>
                </c:pt>
                <c:pt idx="5">
                  <c:v>4Q16</c:v>
                </c:pt>
                <c:pt idx="6">
                  <c:v>1Q17</c:v>
                </c:pt>
                <c:pt idx="7">
                  <c:v>2Q17</c:v>
                </c:pt>
              </c:strCache>
            </c:strRef>
          </c:cat>
          <c:val>
            <c:numRef>
              <c:f>Sheet1!$D$2:$K$2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7.0</c:v>
                </c:pt>
                <c:pt idx="3">
                  <c:v>1.0</c:v>
                </c:pt>
                <c:pt idx="4">
                  <c:v>4.0</c:v>
                </c:pt>
                <c:pt idx="5">
                  <c:v>3.0</c:v>
                </c:pt>
                <c:pt idx="6">
                  <c:v>1.0</c:v>
                </c:pt>
                <c:pt idx="7">
                  <c:v>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Sheet1!$D$1:$K$1</c:f>
              <c:strCache>
                <c:ptCount val="8"/>
                <c:pt idx="0">
                  <c:v>3Q15</c:v>
                </c:pt>
                <c:pt idx="1">
                  <c:v>4Q15</c:v>
                </c:pt>
                <c:pt idx="2">
                  <c:v>1Q16</c:v>
                </c:pt>
                <c:pt idx="3">
                  <c:v>2Q16</c:v>
                </c:pt>
                <c:pt idx="4">
                  <c:v>3Q16</c:v>
                </c:pt>
                <c:pt idx="5">
                  <c:v>4Q16</c:v>
                </c:pt>
                <c:pt idx="6">
                  <c:v>1Q17</c:v>
                </c:pt>
                <c:pt idx="7">
                  <c:v>2Q17</c:v>
                </c:pt>
              </c:strCache>
            </c:strRef>
          </c:cat>
          <c:val>
            <c:numRef>
              <c:f>Sheet1!$D$3:$K$3</c:f>
              <c:numCache>
                <c:formatCode>General</c:formatCode>
                <c:ptCount val="8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3.0</c:v>
                </c:pt>
                <c:pt idx="6">
                  <c:v>3.0</c:v>
                </c:pt>
                <c:pt idx="7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969304"/>
        <c:axId val="2136266648"/>
      </c:lineChart>
      <c:catAx>
        <c:axId val="2117969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266648"/>
        <c:crosses val="autoZero"/>
        <c:auto val="1"/>
        <c:lblAlgn val="ctr"/>
        <c:lblOffset val="100"/>
        <c:noMultiLvlLbl val="0"/>
      </c:catAx>
      <c:valAx>
        <c:axId val="2136266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Falls with Harm</a:t>
                </a:r>
              </a:p>
            </c:rich>
          </c:tx>
          <c:layout>
            <c:manualLayout>
              <c:xMode val="edge"/>
              <c:yMode val="edge"/>
              <c:x val="0.123737373737374"/>
              <c:y val="0.06481658227065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17969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175"/>
            <a:ext cx="3170582" cy="480388"/>
          </a:xfrm>
          <a:prstGeom prst="rect">
            <a:avLst/>
          </a:prstGeom>
        </p:spPr>
        <p:txBody>
          <a:bodyPr vert="horz" lIns="94843" tIns="47422" rIns="94843" bIns="474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4" y="9119175"/>
            <a:ext cx="3170582" cy="480388"/>
          </a:xfrm>
          <a:prstGeom prst="rect">
            <a:avLst/>
          </a:prstGeom>
        </p:spPr>
        <p:txBody>
          <a:bodyPr vert="horz" lIns="94843" tIns="47422" rIns="94843" bIns="47422" rtlCol="0" anchor="b"/>
          <a:lstStyle>
            <a:lvl1pPr algn="r">
              <a:defRPr sz="1200"/>
            </a:lvl1pPr>
          </a:lstStyle>
          <a:p>
            <a:fld id="{2CCD1447-5D8E-4450-8D05-556D756EC4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69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4" rIns="96645" bIns="4832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4" rIns="96645" bIns="4832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2" y="4560572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4" rIns="96645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4" rIns="96645" bIns="4832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4" rIns="96645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933BA0-EF39-4BD1-8FE2-D4A9618CA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49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50" kern="1200">
        <a:solidFill>
          <a:schemeClr val="tx1"/>
        </a:solidFill>
        <a:latin typeface="+mn-lt"/>
        <a:ea typeface="ヒラギノ角ゴ Pro W3" charset="0"/>
        <a:cs typeface="Geneva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50" kern="1200">
        <a:solidFill>
          <a:schemeClr val="tx1"/>
        </a:solidFill>
        <a:latin typeface="+mn-lt"/>
        <a:ea typeface="Geneva" pitchFamily="-110" charset="-128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50" kern="1200">
        <a:solidFill>
          <a:schemeClr val="tx1"/>
        </a:solidFill>
        <a:latin typeface="+mn-lt"/>
        <a:ea typeface="Geneva" pitchFamily="-110" charset="-128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50" kern="1200">
        <a:solidFill>
          <a:schemeClr val="tx1"/>
        </a:solidFill>
        <a:latin typeface="+mn-lt"/>
        <a:ea typeface="Geneva" pitchFamily="-110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50" kern="1200">
        <a:solidFill>
          <a:schemeClr val="tx1"/>
        </a:solidFill>
        <a:latin typeface="+mn-lt"/>
        <a:ea typeface="Geneva" pitchFamily="-110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048000" y="0"/>
            <a:ext cx="609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819400" y="0"/>
            <a:ext cx="609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9" descr="MLH_4C_Tag_STANDARD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459038"/>
            <a:ext cx="28162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819400"/>
            <a:ext cx="5105400" cy="990600"/>
          </a:xfrm>
          <a:prstGeom prst="rect">
            <a:avLst/>
          </a:prstGeo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86200"/>
            <a:ext cx="44958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3733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F4F50-873E-455A-A212-44BD2AF4B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E85D-05B5-4E7D-875B-35755441A4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LH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9848"/>
            <a:ext cx="7772400" cy="1005840"/>
          </a:xfrm>
          <a:prstGeom prst="rect">
            <a:avLst/>
          </a:prstGeo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514600"/>
            <a:ext cx="2212848" cy="3273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pPr>
              <a:defRPr/>
            </a:pPr>
            <a:fld id="{9E2F8AFA-F539-4261-8C8E-E6B3DDCB9D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 MLH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24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D344-1D0E-49FF-A67B-918C56210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FB17-9742-4EE9-8B9F-0DF31626F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46EF7-16C3-4AC2-B581-F39549AD3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CA9B-F406-4D72-B4BA-4552E2077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0AD06-8A57-4802-BAD7-71DE4EC98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248400"/>
            <a:ext cx="426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86800" y="115888"/>
            <a:ext cx="457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82E6-D47A-4FBB-AFDC-48D02A5E7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7-0376_MLH_PE2020A3-template-PPT_MECH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0"/>
            <a:ext cx="887505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8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ヒラギノ角ゴ Pro W3" charset="0"/>
          <a:cs typeface="Geneva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0" charset="0"/>
          <a:ea typeface="ヒラギノ角ゴ Pro W3" charset="0"/>
          <a:cs typeface="Geneva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0" charset="0"/>
          <a:ea typeface="ヒラギノ角ゴ Pro W3" charset="0"/>
          <a:cs typeface="Geneva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0" charset="0"/>
          <a:ea typeface="ヒラギノ角ゴ Pro W3" charset="0"/>
          <a:cs typeface="Geneva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0" charset="0"/>
          <a:ea typeface="ヒラギノ角ゴ Pro W3" charset="0"/>
          <a:cs typeface="Geneva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-110" charset="0"/>
        </a:defRPr>
      </a:lvl9pPr>
    </p:titleStyle>
    <p:bodyStyle>
      <a:lvl1pPr marL="168275" indent="-168275" algn="l" rtl="0" eaLnBrk="0" fontAlgn="base" hangingPunct="0">
        <a:spcBef>
          <a:spcPct val="45000"/>
        </a:spcBef>
        <a:spcAft>
          <a:spcPts val="6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ヒラギノ角ゴ Pro W3" charset="0"/>
          <a:cs typeface="Geneva" pitchFamily="-110" charset="-128"/>
        </a:defRPr>
      </a:lvl1pPr>
      <a:lvl2pPr marL="687388" indent="-230188" algn="l" rtl="0" eaLnBrk="0" fontAlgn="base" hangingPunct="0">
        <a:spcBef>
          <a:spcPct val="45000"/>
        </a:spcBef>
        <a:spcAft>
          <a:spcPts val="6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Geneva" pitchFamily="-110" charset="-128"/>
          <a:cs typeface="Geneva" charset="0"/>
        </a:defRPr>
      </a:lvl2pPr>
      <a:lvl3pPr marL="1030288" indent="-115888" algn="l" rtl="0" eaLnBrk="0" fontAlgn="base" hangingPunct="0">
        <a:spcBef>
          <a:spcPct val="45000"/>
        </a:spcBef>
        <a:spcAft>
          <a:spcPts val="60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Geneva" pitchFamily="-110" charset="-128"/>
          <a:cs typeface="Geneva" charset="0"/>
        </a:defRPr>
      </a:lvl3pPr>
      <a:lvl4pPr marL="1485900" indent="-169863" algn="l" rtl="0" eaLnBrk="0" fontAlgn="base" hangingPunct="0">
        <a:spcBef>
          <a:spcPct val="45000"/>
        </a:spcBef>
        <a:spcAft>
          <a:spcPts val="60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Geneva" pitchFamily="-110" charset="-128"/>
          <a:cs typeface="Geneva" charset="0"/>
        </a:defRPr>
      </a:lvl4pPr>
      <a:lvl5pPr marL="1993900" indent="-228600" algn="l" rtl="0" eaLnBrk="0" fontAlgn="base" hangingPunct="0">
        <a:spcBef>
          <a:spcPct val="45000"/>
        </a:spcBef>
        <a:spcAft>
          <a:spcPts val="60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  <a:ea typeface="Geneva" pitchFamily="-110" charset="-128"/>
          <a:cs typeface="Geneva" charset="0"/>
        </a:defRPr>
      </a:lvl5pPr>
      <a:lvl6pPr marL="2451100" indent="-228600" algn="l" rtl="0" fontAlgn="base">
        <a:spcBef>
          <a:spcPct val="45000"/>
        </a:spcBef>
        <a:spcAft>
          <a:spcPct val="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  <a:ea typeface="Geneva" pitchFamily="-110" charset="-128"/>
        </a:defRPr>
      </a:lvl6pPr>
      <a:lvl7pPr marL="2908300" indent="-228600" algn="l" rtl="0" fontAlgn="base">
        <a:spcBef>
          <a:spcPct val="45000"/>
        </a:spcBef>
        <a:spcAft>
          <a:spcPct val="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  <a:ea typeface="Geneva" pitchFamily="-110" charset="-128"/>
        </a:defRPr>
      </a:lvl7pPr>
      <a:lvl8pPr marL="3365500" indent="-228600" algn="l" rtl="0" fontAlgn="base">
        <a:spcBef>
          <a:spcPct val="45000"/>
        </a:spcBef>
        <a:spcAft>
          <a:spcPct val="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  <a:ea typeface="Geneva" pitchFamily="-110" charset="-128"/>
        </a:defRPr>
      </a:lvl8pPr>
      <a:lvl9pPr marL="3822700" indent="-228600" algn="l" rtl="0" fontAlgn="base">
        <a:spcBef>
          <a:spcPct val="45000"/>
        </a:spcBef>
        <a:spcAft>
          <a:spcPct val="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  <a:ea typeface="Geneva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143920"/>
              </p:ext>
            </p:extLst>
          </p:nvPr>
        </p:nvGraphicFramePr>
        <p:xfrm>
          <a:off x="457200" y="1524000"/>
          <a:ext cx="8229600" cy="4663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71600"/>
                <a:gridCol w="4114800"/>
              </a:tblGrid>
              <a:tr h="3389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>
                          <a:solidFill>
                            <a:prstClr val="black"/>
                          </a:solidFill>
                          <a:latin typeface="Arial" charset="0"/>
                          <a:ea typeface="+mn-ea"/>
                        </a:rPr>
                        <a:t>&lt;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Project Title</a:t>
                      </a:r>
                      <a:r>
                        <a:rPr lang="en-US" sz="1000" b="1" i="1" dirty="0" smtClean="0">
                          <a:solidFill>
                            <a:prstClr val="black"/>
                          </a:solidFill>
                          <a:latin typeface="Arial" charset="0"/>
                          <a:ea typeface="+mn-ea"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>
                          <a:solidFill>
                            <a:prstClr val="black"/>
                          </a:solidFill>
                          <a:latin typeface="Arial" charset="0"/>
                          <a:ea typeface="+mn-ea"/>
                        </a:rPr>
                        <a:t>&lt;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Revision date</a:t>
                      </a:r>
                      <a:r>
                        <a:rPr lang="en-US" sz="1000" b="1" i="1" dirty="0" smtClean="0">
                          <a:solidFill>
                            <a:prstClr val="black"/>
                          </a:solidFill>
                          <a:latin typeface="Arial" charset="0"/>
                          <a:ea typeface="+mn-ea"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 Narrow" pitchFamily="34" charset="0"/>
                        </a:rPr>
                        <a:t>&lt;Insert Graph of Results&gt;</a:t>
                      </a:r>
                      <a:endParaRPr lang="en-US" sz="1000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823"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Define</a:t>
                      </a:r>
                      <a:r>
                        <a:rPr lang="en-US" sz="10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Define the problem&gt;</a:t>
                      </a:r>
                      <a:endParaRPr lang="en-US" sz="1000" dirty="0" smtClean="0">
                        <a:latin typeface="Arial Narrow" pitchFamily="34" charset="0"/>
                        <a:cs typeface="Arial" charset="0"/>
                      </a:endParaRPr>
                    </a:p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1053">
                <a:tc gridSpan="2">
                  <a:txBody>
                    <a:bodyPr/>
                    <a:lstStyle/>
                    <a:p>
                      <a:r>
                        <a:rPr lang="en-US" sz="10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Measure</a:t>
                      </a:r>
                      <a:r>
                        <a:rPr lang="en-US" sz="10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State the baseline data&gt;</a:t>
                      </a:r>
                      <a:endParaRPr lang="en-US" sz="1000" dirty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6609">
                <a:tc gridSpan="2">
                  <a:txBody>
                    <a:bodyPr/>
                    <a:lstStyle/>
                    <a:p>
                      <a:r>
                        <a:rPr lang="en-US" sz="1000" b="1" u="sng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Analyze</a:t>
                      </a:r>
                      <a:r>
                        <a:rPr lang="en-US" sz="10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:</a:t>
                      </a:r>
                      <a:r>
                        <a:rPr lang="en-US" sz="10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What are the root causes and barriers?&gt;</a:t>
                      </a:r>
                      <a:endParaRPr lang="en-US" sz="1000" b="1" u="sng" dirty="0" smtClean="0">
                        <a:latin typeface="Arial Narrow" pitchFamily="34" charset="0"/>
                        <a:cs typeface="Arial" charset="0"/>
                      </a:endParaRPr>
                    </a:p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684">
                <a:tc rowSpan="4"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Improve</a:t>
                      </a:r>
                      <a:r>
                        <a:rPr lang="en-US" sz="1000" b="1" u="none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Bullet points of interventions&gt;</a:t>
                      </a:r>
                    </a:p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Control</a:t>
                      </a:r>
                      <a:r>
                        <a:rPr lang="en-US" sz="10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</a:t>
                      </a:r>
                      <a:r>
                        <a:rPr lang="en-US" sz="10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State the control plan or next steps&gt;</a:t>
                      </a:r>
                      <a:endParaRPr lang="en-US" sz="1000" dirty="0" smtClean="0">
                        <a:latin typeface="Arial Narrow" pitchFamily="34" charset="0"/>
                        <a:cs typeface="Arial" charset="0"/>
                      </a:endParaRPr>
                    </a:p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4001">
                <a:tc gridSpan="2"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Lessons learned</a:t>
                      </a:r>
                      <a:r>
                        <a:rPr lang="en-US" sz="10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Describe the lessons learned from the project&gt;</a:t>
                      </a:r>
                      <a:endParaRPr lang="en-US" sz="1000" dirty="0" smtClean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3831">
                <a:tc gridSpan="2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Team members</a:t>
                      </a:r>
                      <a:r>
                        <a:rPr lang="en-US" sz="10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b="0" i="1" dirty="0" smtClean="0">
                          <a:latin typeface="Arial Narrow" pitchFamily="34" charset="0"/>
                          <a:cs typeface="Arial" charset="0"/>
                        </a:rPr>
                        <a:t>Names of all team members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&gt;</a:t>
                      </a:r>
                    </a:p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771">
                <a:tc gridSpan="2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Project contact</a:t>
                      </a:r>
                      <a:r>
                        <a:rPr lang="en-US" sz="10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charset="0"/>
                        </a:rPr>
                        <a:t>&lt;</a:t>
                      </a:r>
                      <a:r>
                        <a:rPr lang="en-US" sz="1000" b="0" i="1" dirty="0" smtClean="0">
                          <a:latin typeface="Arial Narrow" pitchFamily="34" charset="0"/>
                          <a:cs typeface="Arial" charset="0"/>
                        </a:rPr>
                        <a:t>Name project</a:t>
                      </a:r>
                      <a:r>
                        <a:rPr lang="en-US" sz="1000" b="0" i="1" baseline="0" dirty="0" smtClean="0">
                          <a:latin typeface="Arial Narrow" pitchFamily="34" charset="0"/>
                          <a:cs typeface="Arial" charset="0"/>
                        </a:rPr>
                        <a:t> lead and email</a:t>
                      </a:r>
                      <a:r>
                        <a:rPr lang="en-US" sz="1000" i="1" dirty="0" smtClean="0">
                          <a:latin typeface="Arial Narrow" pitchFamily="34" charset="0"/>
                          <a:cs typeface="Arial" charset="0"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81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42147"/>
              </p:ext>
            </p:extLst>
          </p:nvPr>
        </p:nvGraphicFramePr>
        <p:xfrm>
          <a:off x="457200" y="1523999"/>
          <a:ext cx="8229600" cy="453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762000"/>
                <a:gridCol w="4114800"/>
              </a:tblGrid>
              <a:tr h="3356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rgbClr val="CC006A"/>
                          </a:solidFill>
                          <a:latin typeface="Arial Narrow" pitchFamily="34" charset="0"/>
                          <a:cs typeface="Arial" charset="0"/>
                        </a:rPr>
                        <a:t>EXAMPLE:</a:t>
                      </a:r>
                      <a:r>
                        <a:rPr lang="en-US" sz="1400" b="1" i="0" baseline="0" dirty="0" smtClean="0">
                          <a:solidFill>
                            <a:srgbClr val="CC006A"/>
                          </a:solidFill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lang="en-US" sz="1050" b="0" i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cs typeface="Arial" charset="0"/>
                        </a:rPr>
                        <a:t>Decreasing Inpatient Falls with Harm</a:t>
                      </a:r>
                      <a:endParaRPr lang="en-US" sz="1050" b="0" i="0" dirty="0" smtClean="0">
                        <a:solidFill>
                          <a:prstClr val="black"/>
                        </a:solidFill>
                        <a:latin typeface="Arial" charset="0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7/20/17</a:t>
                      </a:r>
                      <a:endParaRPr lang="en-US" sz="1000" b="0" i="1" dirty="0" smtClean="0">
                        <a:solidFill>
                          <a:srgbClr val="000000"/>
                        </a:solidFill>
                        <a:latin typeface="Arial" charset="0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900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5319"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Define</a:t>
                      </a:r>
                      <a:r>
                        <a:rPr lang="en-US" sz="9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Falls is the most frequently reported adverse event in the inpatient setting. Falls that cause injury have the potential to impair mobility, increase length of stay and decrease independence.</a:t>
                      </a: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423">
                <a:tc gridSpan="2">
                  <a:txBody>
                    <a:bodyPr/>
                    <a:lstStyle/>
                    <a:p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Measure</a:t>
                      </a:r>
                      <a:r>
                        <a:rPr lang="en-US" sz="9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Since CY 1Q16, MLHS continues to see a steady increase in injury falls. The incidence of falls with injury will be benchmarked against an internal threshold of 5 injury falls per year.</a:t>
                      </a:r>
                      <a:endParaRPr lang="en-US" sz="900" dirty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6176">
                <a:tc gridSpan="2">
                  <a:txBody>
                    <a:bodyPr/>
                    <a:lstStyle/>
                    <a:p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Analyze</a:t>
                      </a:r>
                      <a:r>
                        <a:rPr lang="en-US" sz="9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There are no current trends around time of day or shift where falls occur. However, the majority of falls occur around the activity of toileting: ambulating to/from the bathroom, standing up to use a urinal, ambulating to a bedside commode.</a:t>
                      </a:r>
                      <a:endParaRPr lang="en-US" sz="900" b="1" u="sng" dirty="0" smtClean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788">
                <a:tc rowSpan="4" gridSpan="2">
                  <a:txBody>
                    <a:bodyPr/>
                    <a:lstStyle/>
                    <a:p>
                      <a:pPr marL="0"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Improve</a:t>
                      </a:r>
                      <a:r>
                        <a:rPr lang="en-US" sz="900" b="1" u="none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Falls Fairs on all campuses: Reinforce education on preventing falls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Post Falls Huddle: Debrief after each fall on all units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Bed alarms and chair alarms: Alerts staff when patients get out of bed or chair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Reinforce hourly rounding: Purposeful rounding which includes toileting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Assisting patient to and from the bathroom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Develop patient/family education on hospital fall prevention strategies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Accountability: Performance management for staff that are non compliant with MLH falls policy and bundle</a:t>
                      </a:r>
                    </a:p>
                    <a:p>
                      <a:pPr marL="171450" indent="-17145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SBAR communication to NMs: Post fall, an SBAR is sent to NMs to be aware of current factors that can increase the risk for falls (RH) </a:t>
                      </a: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Control</a:t>
                      </a:r>
                      <a:r>
                        <a:rPr lang="en-US" sz="9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</a:t>
                      </a:r>
                      <a:r>
                        <a:rPr lang="en-US" sz="900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Continue to monitor compliance to Falls Bundle with audits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Implementation of </a:t>
                      </a:r>
                      <a:r>
                        <a:rPr lang="en-US" sz="900" dirty="0" err="1" smtClean="0">
                          <a:latin typeface="Arial Narrow" pitchFamily="34" charset="0"/>
                          <a:cs typeface="Arial" charset="0"/>
                        </a:rPr>
                        <a:t>Marabella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 Tool to audit and monitor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0798">
                <a:tc gridSpan="2"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b="1" u="sng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Lessons learned</a:t>
                      </a:r>
                      <a:r>
                        <a:rPr lang="en-US" sz="900" b="1" dirty="0" smtClean="0">
                          <a:solidFill>
                            <a:srgbClr val="009FDA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Preventing falls and falls with injury requires staff and patient education.  The use of technology such as alarms are supportive measures, but there should be a focus on assistance with toileting.</a:t>
                      </a:r>
                      <a:endParaRPr lang="en-US" sz="900" dirty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814">
                <a:tc gridSpan="2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b="1" u="sng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Team members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Judy Latham, Louise Hummel, Kathy Pratt, Jennifer Jones, Diane Lynch, Theresa Ritz, Joan Joyce, Jennifer Forster, Janice Sheehan, Barbara </a:t>
                      </a:r>
                      <a:r>
                        <a:rPr lang="en-US" sz="900" dirty="0" err="1" smtClean="0">
                          <a:latin typeface="Arial Narrow" pitchFamily="34" charset="0"/>
                          <a:cs typeface="Arial" charset="0"/>
                        </a:rPr>
                        <a:t>Drapeaux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charset="0"/>
                        </a:rPr>
                        <a:t>, Margarita de la </a:t>
                      </a:r>
                      <a:r>
                        <a:rPr lang="en-US" sz="900" dirty="0" err="1" smtClean="0">
                          <a:latin typeface="Arial Narrow" pitchFamily="34" charset="0"/>
                          <a:cs typeface="Arial" charset="0"/>
                        </a:rPr>
                        <a:t>Fuente</a:t>
                      </a:r>
                      <a:endParaRPr lang="en-US" sz="900" dirty="0" smtClean="0">
                        <a:latin typeface="Arial Narrow" pitchFamily="34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9139">
                <a:tc gridSpan="2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Project contact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  <a:latin typeface="Arial Narrow" pitchFamily="34" charset="0"/>
                          <a:cs typeface="Arial" charset="0"/>
                        </a:rPr>
                        <a:t>: </a:t>
                      </a:r>
                      <a:r>
                        <a:rPr lang="en-US" sz="900" dirty="0" err="1" smtClean="0">
                          <a:latin typeface="Arial Narrow" pitchFamily="34" charset="0"/>
                          <a:cs typeface="Arial" pitchFamily="34" charset="0"/>
                        </a:rPr>
                        <a:t>delafuentem@mlhs.org</a:t>
                      </a:r>
                      <a:endParaRPr lang="en-US" sz="90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pitchFamily="34" charset="0"/>
                        </a:rPr>
                        <a:t>Margarita de la </a:t>
                      </a:r>
                      <a:r>
                        <a:rPr lang="en-US" sz="900" dirty="0" err="1" smtClean="0">
                          <a:latin typeface="Arial Narrow" pitchFamily="34" charset="0"/>
                          <a:cs typeface="Arial" pitchFamily="34" charset="0"/>
                        </a:rPr>
                        <a:t>Fuente</a:t>
                      </a:r>
                      <a:r>
                        <a:rPr lang="en-US" sz="900" dirty="0" smtClean="0">
                          <a:latin typeface="Arial Narrow" pitchFamily="34" charset="0"/>
                          <a:cs typeface="Arial" pitchFamily="34" charset="0"/>
                        </a:rPr>
                        <a:t>, MSN, RN-BC, NE-BC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900" dirty="0" smtClean="0">
                          <a:latin typeface="Arial Narrow" pitchFamily="34" charset="0"/>
                          <a:cs typeface="Arial" pitchFamily="34" charset="0"/>
                        </a:rPr>
                        <a:t>System Director, Magnet &amp; Professional Excellence</a:t>
                      </a:r>
                      <a:endParaRPr lang="en-US" sz="9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9337"/>
              </p:ext>
            </p:extLst>
          </p:nvPr>
        </p:nvGraphicFramePr>
        <p:xfrm>
          <a:off x="4724400" y="1524000"/>
          <a:ext cx="3771900" cy="226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13944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18A8F"/>
      </a:lt2>
      <a:accent1>
        <a:srgbClr val="009FDA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CDEA"/>
      </a:accent5>
      <a:accent6>
        <a:srgbClr val="84C000"/>
      </a:accent6>
      <a:hlink>
        <a:srgbClr val="002776"/>
      </a:hlink>
      <a:folHlink>
        <a:srgbClr val="FF7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18A8F"/>
        </a:lt2>
        <a:accent1>
          <a:srgbClr val="009FDA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84C000"/>
        </a:accent6>
        <a:hlink>
          <a:srgbClr val="002776"/>
        </a:hlink>
        <a:folHlink>
          <a:srgbClr val="FF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8311B5AB5F74182BF6232A40E52E7" ma:contentTypeVersion="0" ma:contentTypeDescription="Create a new document." ma:contentTypeScope="" ma:versionID="ab181221aa1122a22093c3ee965fcff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AAAF77D-CFDA-42FA-86A7-74F682E6A1B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6204DC-2250-43A3-9D0F-41CD0EE1D5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0788D-30C4-4AFD-AF1C-A45AA0BE3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7188</TotalTime>
  <Words>471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Leavitt</dc:creator>
  <cp:lastModifiedBy>Laurie Alioto</cp:lastModifiedBy>
  <cp:revision>1199</cp:revision>
  <cp:lastPrinted>2012-01-05T16:26:27Z</cp:lastPrinted>
  <dcterms:created xsi:type="dcterms:W3CDTF">2010-07-12T01:44:32Z</dcterms:created>
  <dcterms:modified xsi:type="dcterms:W3CDTF">2017-09-11T19:03:53Z</dcterms:modified>
</cp:coreProperties>
</file>